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56" r:id="rId9"/>
    <p:sldId id="2340" r:id="rId10"/>
    <p:sldId id="739" r:id="rId11"/>
    <p:sldId id="2398" r:id="rId12"/>
    <p:sldId id="2400" r:id="rId13"/>
    <p:sldId id="2382" r:id="rId14"/>
    <p:sldId id="2399" r:id="rId15"/>
    <p:sldId id="2401" r:id="rId16"/>
    <p:sldId id="2402" r:id="rId17"/>
    <p:sldId id="2383" r:id="rId18"/>
    <p:sldId id="2384" r:id="rId19"/>
    <p:sldId id="2393" r:id="rId20"/>
    <p:sldId id="2403" r:id="rId21"/>
    <p:sldId id="2406" r:id="rId22"/>
    <p:sldId id="2407" r:id="rId23"/>
    <p:sldId id="2408" r:id="rId24"/>
    <p:sldId id="2404" r:id="rId25"/>
    <p:sldId id="2409" r:id="rId26"/>
    <p:sldId id="2410" r:id="rId27"/>
    <p:sldId id="2405" r:id="rId28"/>
    <p:sldId id="2396" r:id="rId29"/>
    <p:sldId id="2397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26572" y="1877918"/>
            <a:ext cx="10288269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大模型对网络挑战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dirty="0"/>
              <a:t>网络挑战</a:t>
            </a:r>
          </a:p>
        </p:txBody>
      </p:sp>
    </p:spTree>
    <p:extLst>
      <p:ext uri="{BB962C8B-B14F-4D97-AF65-F5344CB8AC3E}">
        <p14:creationId xmlns:p14="http://schemas.microsoft.com/office/powerpoint/2010/main" val="413977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6E58-574A-9D48-962E-8E570BA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高性能网络的挑战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C91F9-A4FE-E249-A2AE-8C69976C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网络规模</a:t>
            </a:r>
            <a:endParaRPr lang="en-US" altLang="zh-CN" dirty="0"/>
          </a:p>
          <a:p>
            <a:pPr lvl="1"/>
            <a:r>
              <a:rPr lang="zh-CN" altLang="en-US" dirty="0"/>
              <a:t>刚才我们也提到，</a:t>
            </a:r>
            <a:r>
              <a:rPr lang="en-US" altLang="zh-CN" dirty="0"/>
              <a:t>AI</a:t>
            </a:r>
            <a:r>
              <a:rPr lang="zh-CN" altLang="en-US" dirty="0"/>
              <a:t>训练都是</a:t>
            </a:r>
            <a:r>
              <a:rPr lang="en-US" altLang="zh-CN" dirty="0"/>
              <a:t>10000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起步，也有的达到十万级。从架构上，目标网络就必须</a:t>
            </a:r>
            <a:r>
              <a:rPr lang="en-US" altLang="zh-CN" dirty="0"/>
              <a:t>hold</a:t>
            </a:r>
            <a:r>
              <a:rPr lang="zh-CN" altLang="en-US" dirty="0"/>
              <a:t>得住这么多的计算节点。而且，在节点增加的同时，集群算力尽量线性提升，不能引入过高的通信开销，损失算力</a:t>
            </a:r>
            <a:endParaRPr lang="en-US" altLang="zh-CN" dirty="0"/>
          </a:p>
          <a:p>
            <a:r>
              <a:rPr lang="zh-CN" altLang="en-US" dirty="0"/>
              <a:t>网络带宽</a:t>
            </a:r>
            <a:endParaRPr lang="en-US" altLang="zh-CN" dirty="0"/>
          </a:p>
          <a:p>
            <a:pPr lvl="1"/>
            <a:r>
              <a:rPr lang="zh-CN" altLang="en-US" dirty="0"/>
              <a:t>超高性能的</a:t>
            </a:r>
            <a:r>
              <a:rPr lang="en-US" altLang="zh-CN" dirty="0"/>
              <a:t>GPU</a:t>
            </a:r>
            <a:r>
              <a:rPr lang="zh-CN" altLang="en-US" dirty="0"/>
              <a:t>，加上千亿、万亿参数的训练规模，使得计算节点之间的通信量，达到了百</a:t>
            </a:r>
            <a:r>
              <a:rPr lang="en-US" altLang="zh-CN" dirty="0"/>
              <a:t>GB</a:t>
            </a:r>
            <a:r>
              <a:rPr lang="zh-CN" altLang="en-US" dirty="0"/>
              <a:t>量级。再加上各种并行模式、加速框架的引入，节点之间的通道带宽需求会更高</a:t>
            </a:r>
            <a:endParaRPr lang="en-US" altLang="zh-CN" dirty="0"/>
          </a:p>
          <a:p>
            <a:pPr lvl="1"/>
            <a:r>
              <a:rPr lang="zh-CN" altLang="en-US" dirty="0"/>
              <a:t>流量调控</a:t>
            </a:r>
            <a:endParaRPr lang="en-US" altLang="zh-CN" dirty="0"/>
          </a:p>
          <a:p>
            <a:pPr lvl="1"/>
            <a:r>
              <a:rPr lang="zh-CN" altLang="en-US" dirty="0"/>
              <a:t>传统的网络架构，在应对</a:t>
            </a:r>
            <a:r>
              <a:rPr lang="en-US" altLang="zh-CN" dirty="0"/>
              <a:t>AI</a:t>
            </a:r>
            <a:r>
              <a:rPr lang="zh-CN" altLang="en-US" dirty="0"/>
              <a:t>大模型训练产生的数据流时，存在缺陷。所以，目标网络需要在架构上做文章，更好地控制数据流路径，让节点和通道的流量更均衡，避免发生拥塞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3B3986-FB43-3348-A953-9BE604A6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EF5A53-96FF-D846-B972-E8E67A45D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协议升级</a:t>
            </a:r>
            <a:endParaRPr lang="en-US" altLang="zh-CN" dirty="0"/>
          </a:p>
          <a:p>
            <a:r>
              <a:rPr lang="zh-CN" altLang="en-US" dirty="0"/>
              <a:t>网络协议是网络工作的行为准则。它的好坏，直接决定了网络的性能、效率和延迟。</a:t>
            </a:r>
          </a:p>
          <a:p>
            <a:r>
              <a:rPr lang="zh-CN" altLang="en-US" dirty="0"/>
              <a:t>传统数据中心的</a:t>
            </a:r>
            <a:r>
              <a:rPr lang="en-US" altLang="zh-CN" dirty="0"/>
              <a:t>TCP/IP</a:t>
            </a:r>
            <a:r>
              <a:rPr lang="zh-CN" altLang="en-US" dirty="0"/>
              <a:t>协议，早已已无法满足高性能网络的大带宽、低时延需求。性能更强的</a:t>
            </a:r>
            <a:r>
              <a:rPr lang="en-US" altLang="zh-CN" dirty="0"/>
              <a:t>IB</a:t>
            </a:r>
            <a:r>
              <a:rPr lang="zh-CN" altLang="en-US" dirty="0"/>
              <a:t>（</a:t>
            </a:r>
            <a:r>
              <a:rPr lang="en-US" altLang="zh-CN" dirty="0"/>
              <a:t>InfiniBand</a:t>
            </a:r>
            <a:r>
              <a:rPr lang="zh-CN" altLang="en-US" dirty="0"/>
              <a:t>）协议、</a:t>
            </a:r>
            <a:r>
              <a:rPr lang="en-US" altLang="zh-CN" dirty="0"/>
              <a:t>RDMA</a:t>
            </a:r>
            <a:r>
              <a:rPr lang="zh-CN" altLang="en-US" dirty="0"/>
              <a:t>协议，已然成为主流。有实力的厂家，还会基于自家硬件设备，自研更高效的协议</a:t>
            </a:r>
            <a:endParaRPr lang="en-US" altLang="zh-CN" dirty="0"/>
          </a:p>
          <a:p>
            <a:r>
              <a:rPr lang="zh-CN" altLang="en-US" dirty="0"/>
              <a:t>时延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623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A02FA1-A717-494E-9C17-99771BE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6318-9A1D-E240-81EA-E73954B18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-US" altLang="zh-CN" dirty="0"/>
              <a:t>RDMA(Remote Direct Memory Access)</a:t>
            </a:r>
            <a:r>
              <a:rPr lang="zh-CN" altLang="en-US" dirty="0"/>
              <a:t>凭借其高性能和低成本优势逐渐取代</a:t>
            </a:r>
            <a:r>
              <a:rPr lang="en-US" altLang="zh-CN" dirty="0"/>
              <a:t>InfiniBand</a:t>
            </a:r>
            <a:r>
              <a:rPr lang="zh-CN" altLang="en-US" dirty="0"/>
              <a:t>而成为主流技术。</a:t>
            </a:r>
            <a:r>
              <a:rPr lang="en-US" altLang="zh-CN" dirty="0"/>
              <a:t>RoCEv2(RDMA over Converged Ethernet)</a:t>
            </a:r>
            <a:r>
              <a:rPr lang="zh-CN" altLang="en-US" dirty="0"/>
              <a:t>技术基于</a:t>
            </a:r>
            <a:r>
              <a:rPr lang="en-US" altLang="zh-CN" dirty="0"/>
              <a:t>UDP</a:t>
            </a:r>
            <a:r>
              <a:rPr lang="zh-CN" altLang="en-US" dirty="0"/>
              <a:t>协议，对于建设支撑</a:t>
            </a:r>
            <a:r>
              <a:rPr lang="en-US" altLang="zh-CN" dirty="0"/>
              <a:t>AI</a:t>
            </a:r>
            <a:r>
              <a:rPr lang="zh-CN" altLang="en-US" dirty="0"/>
              <a:t>应用的高性能无损以太网络变得尤为重要。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AF3A3-86DC-1048-8E94-FCB83A06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46" y="3429000"/>
            <a:ext cx="7676960" cy="2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高性能网络</a:t>
            </a:r>
          </a:p>
        </p:txBody>
      </p:sp>
    </p:spTree>
    <p:extLst>
      <p:ext uri="{BB962C8B-B14F-4D97-AF65-F5344CB8AC3E}">
        <p14:creationId xmlns:p14="http://schemas.microsoft.com/office/powerpoint/2010/main" val="16983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1911A7C-2953-454B-AF04-C1A3D4AA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提升单机网络带宽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0165C60-80A7-5644-B832-D9FFB24EE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减少网络拥塞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8F957F-F1A9-6144-8338-A94DE9E26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1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通信算法优化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5C43D0-A3FD-194F-9CD6-E71F0B0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4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集群大规模</a:t>
            </a:r>
          </a:p>
        </p:txBody>
      </p:sp>
    </p:spTree>
    <p:extLst>
      <p:ext uri="{BB962C8B-B14F-4D97-AF65-F5344CB8AC3E}">
        <p14:creationId xmlns:p14="http://schemas.microsoft.com/office/powerpoint/2010/main" val="24799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908BDF-894B-5D4E-9368-B7A424B5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改变网络架构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7A985A-1561-1148-880A-B09B0DBCB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4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EF62C43-ADD1-FE4F-8C16-C6250C7E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计算与存储分离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8F266C9-406D-324C-A069-9F4E660767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4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稳定高可用</a:t>
            </a:r>
          </a:p>
        </p:txBody>
      </p:sp>
    </p:spTree>
    <p:extLst>
      <p:ext uri="{BB962C8B-B14F-4D97-AF65-F5344CB8AC3E}">
        <p14:creationId xmlns:p14="http://schemas.microsoft.com/office/powerpoint/2010/main" val="392710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218747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集群网络演进 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大模型驱动网络演进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A700A-DF79-2A40-ABEA-7EAAE266B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" t="11099" r="2452"/>
          <a:stretch/>
        </p:blipFill>
        <p:spPr>
          <a:xfrm>
            <a:off x="708309" y="1290114"/>
            <a:ext cx="9570808" cy="49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24F57-2614-7447-85A8-B7F1A8F8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</a:t>
            </a:r>
            <a:r>
              <a:rPr lang="zh-CN" altLang="en-US" dirty="0"/>
              <a:t> 代集群网络：互联网服务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2391E-C185-8543-87FA-E890D6A6A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4" r="63376"/>
          <a:stretch/>
        </p:blipFill>
        <p:spPr>
          <a:xfrm>
            <a:off x="7768383" y="1291102"/>
            <a:ext cx="3804745" cy="5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</a:t>
            </a:r>
            <a:r>
              <a:rPr lang="zh-CN" altLang="en-US" dirty="0"/>
              <a:t> 代集群网络：云服务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0" r="33861"/>
          <a:stretch/>
        </p:blipFill>
        <p:spPr>
          <a:xfrm>
            <a:off x="8607972" y="1318592"/>
            <a:ext cx="2764221" cy="50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III</a:t>
            </a:r>
            <a:r>
              <a:rPr lang="zh-CN" altLang="en-US" dirty="0"/>
              <a:t> 代集群网络：大模型大算力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FB867-752F-0F4D-B08C-43D45456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1" t="11418" r="1935" b="3036"/>
          <a:stretch/>
        </p:blipFill>
        <p:spPr>
          <a:xfrm>
            <a:off x="7973742" y="1147604"/>
            <a:ext cx="3613366" cy="5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25985</TotalTime>
  <Words>797</Words>
  <Application>Microsoft Macintosh PowerPoint</Application>
  <PresentationFormat>自定义</PresentationFormat>
  <Paragraphs>101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AI大模型驱动网络演进</vt:lpstr>
      <vt:lpstr>第 I 代集群网络：互联网服务</vt:lpstr>
      <vt:lpstr>第 II 代集群网络：云服务</vt:lpstr>
      <vt:lpstr>第 III 代集群网络：大模型大算力</vt:lpstr>
      <vt:lpstr>PowerPoint 演示文稿</vt:lpstr>
      <vt:lpstr>高性能网络的挑战</vt:lpstr>
      <vt:lpstr>PowerPoint 演示文稿</vt:lpstr>
      <vt:lpstr>PowerPoint 演示文稿</vt:lpstr>
      <vt:lpstr>PowerPoint 演示文稿</vt:lpstr>
      <vt:lpstr>提升单机网络带宽</vt:lpstr>
      <vt:lpstr>减少网络拥塞</vt:lpstr>
      <vt:lpstr>通信算法优化</vt:lpstr>
      <vt:lpstr>PowerPoint 演示文稿</vt:lpstr>
      <vt:lpstr>改变网络架构</vt:lpstr>
      <vt:lpstr>计算与存储分离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8430</cp:revision>
  <cp:lastPrinted>2023-09-08T09:14:01Z</cp:lastPrinted>
  <dcterms:created xsi:type="dcterms:W3CDTF">2020-08-28T08:44:19Z</dcterms:created>
  <dcterms:modified xsi:type="dcterms:W3CDTF">2023-10-15T07:20:43Z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